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5"/>
  </p:notesMasterIdLst>
  <p:sldIdLst>
    <p:sldId id="263" r:id="rId3"/>
    <p:sldId id="274" r:id="rId4"/>
    <p:sldId id="275" r:id="rId5"/>
    <p:sldId id="296" r:id="rId6"/>
    <p:sldId id="297" r:id="rId7"/>
    <p:sldId id="272" r:id="rId8"/>
    <p:sldId id="276" r:id="rId9"/>
    <p:sldId id="271" r:id="rId10"/>
    <p:sldId id="288" r:id="rId11"/>
    <p:sldId id="300" r:id="rId12"/>
    <p:sldId id="277" r:id="rId13"/>
    <p:sldId id="289" r:id="rId14"/>
    <p:sldId id="298" r:id="rId15"/>
    <p:sldId id="291" r:id="rId16"/>
    <p:sldId id="299" r:id="rId17"/>
    <p:sldId id="292" r:id="rId18"/>
    <p:sldId id="278" r:id="rId19"/>
    <p:sldId id="294" r:id="rId20"/>
    <p:sldId id="280" r:id="rId21"/>
    <p:sldId id="295" r:id="rId22"/>
    <p:sldId id="285" r:id="rId23"/>
    <p:sldId id="28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泽欣 陈" initials="泽陈" lastIdx="3" clrIdx="0">
    <p:extLst>
      <p:ext uri="{19B8F6BF-5375-455C-9EA6-DF929625EA0E}">
        <p15:presenceInfo xmlns:p15="http://schemas.microsoft.com/office/powerpoint/2012/main" userId="12c7b06cc60edc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F0"/>
    <a:srgbClr val="E7E7E7"/>
    <a:srgbClr val="86D3F3"/>
    <a:srgbClr val="4CB8E6"/>
    <a:srgbClr val="4ACDFB"/>
    <a:srgbClr val="4A4A4A"/>
    <a:srgbClr val="101012"/>
    <a:srgbClr val="161618"/>
    <a:srgbClr val="1E1F22"/>
    <a:srgbClr val="1F2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6" autoAdjust="0"/>
    <p:restoredTop sz="94411" autoAdjust="0"/>
  </p:normalViewPr>
  <p:slideViewPr>
    <p:cSldViewPr snapToGrid="0">
      <p:cViewPr varScale="1">
        <p:scale>
          <a:sx n="104" d="100"/>
          <a:sy n="104" d="100"/>
        </p:scale>
        <p:origin x="22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09"/>
    </p:cViewPr>
  </p:sorterViewPr>
  <p:notesViewPr>
    <p:cSldViewPr snapToGrid="0">
      <p:cViewPr varScale="1">
        <p:scale>
          <a:sx n="72" d="100"/>
          <a:sy n="72" d="100"/>
        </p:scale>
        <p:origin x="1978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27DB6-40D8-40A3-BD4E-F2778D3F8D4A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C6816-2F05-4BE7-9911-6DC1174241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69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48296-1D02-6725-DFEF-A41F59A8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90D2FC-A10A-1904-054E-1486BBEAD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9AA3EC-F8C8-1696-826C-3C5A9975D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BC446F-7270-0413-DF2E-F0D3E6B3B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023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F81F-3678-C1B3-CDF9-08E079ABC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67F83F-7A31-480F-D42E-BF32D1099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43A037-63E5-57DA-995F-A48109E89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C0E826-E7FC-29C8-03DA-5A9A22D41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05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10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02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725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33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D77BA-4892-2778-8C22-BE057C58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E74AA7-A0BD-516D-D77D-973A74FEA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BB929F-A78D-5517-A382-9BBDE356C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2DBBB-B1D3-71CB-196A-0555E7798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43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79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69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73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01AE-5FBD-8D49-F8CB-9E65D6EE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4F0161-0BB1-3487-92CD-76C132B5B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CAACE4-4CDB-27EE-94E8-B5A36A20B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8B0042-A945-B8A7-2833-C7EFEBBC7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33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7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1A48-0DCC-F75A-7C7A-39E03C764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EB5F244-6C07-5E4B-C22A-D80443689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B00713-B6CC-3677-7A7E-DE6120184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E7567A-93A3-2DA3-A0AF-1E10149AD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163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82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1FEA5F6-442C-0FF8-E832-B763099FF8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18163"/>
            <a:ext cx="4387850" cy="1081088"/>
          </a:xfrm>
        </p:spPr>
        <p:txBody>
          <a:bodyPr>
            <a:normAutofit/>
          </a:bodyPr>
          <a:lstStyle>
            <a:lvl1pPr>
              <a:defRPr lang="zh-CN" altLang="en-US" sz="7000" b="1" kern="1200" spc="-500" dirty="0" smtClean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第一次培训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5901A7-215E-61D9-A35A-3FFCC72EBF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79" y="1755001"/>
            <a:ext cx="8501418" cy="157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E28A70-765C-9BEE-E9F3-4056C8C0A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22AB89-5B00-12A2-391E-8C2DB948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72BB7-CA23-78EA-7023-E98CAC56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64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E8316-49DB-660A-DF48-0CA61655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55FAD-DC41-B008-187D-58C99BC84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0CE8FC-62D3-F952-0A2A-D0E9C55F5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A50EC7-BA33-59B2-8547-A11F01DD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0FA09F-86A6-E960-21A4-84209BEC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A6218E-28FA-77DE-799A-51CB5790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4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F8987-1AE4-DF46-E71C-BE9CD0167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09D080-DE8F-1932-BBCE-FEF31D6D3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42371-363E-5D88-D13F-96C3A4319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68A48C-5EC5-924C-06B6-3484D4A0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4F9C5C-74FE-BE45-381C-882F411A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24EE60-0F68-89BA-0F7B-A8DEFE77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971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879E3-35C5-AE48-F5E4-5746DA9C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ABA622-36A0-6773-C6EB-8DC8B3A8F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D62E16-E91E-DED8-F202-36825BF4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0A02EA-5A7C-74BA-5AAC-F7511119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A9C61-8A17-D7B2-EECA-BC088B37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75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459A9F-2B52-9EBC-98F1-B7EF25A4F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F34F89-9C4D-D7B6-1F04-58E04F89A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1FAFE-5107-A112-D3E8-7C6FD755F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806CA9-3146-AE96-F7D0-A8860A00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94713-599F-055A-76B5-E64AF77D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30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7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AD23CB2-160D-D764-A539-048BF4798729}"/>
              </a:ext>
            </a:extLst>
          </p:cNvPr>
          <p:cNvGrpSpPr/>
          <p:nvPr userDrawn="1"/>
        </p:nvGrpSpPr>
        <p:grpSpPr>
          <a:xfrm>
            <a:off x="792406" y="940086"/>
            <a:ext cx="10499125" cy="4840"/>
            <a:chOff x="1043710" y="994545"/>
            <a:chExt cx="10499125" cy="4840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93EDE97-D011-E461-00CD-C057A627B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710" y="99454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1080000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1618180-B8A8-1C82-5DC7-25B47BFBC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2835" y="99938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91E9B25-87F6-0AD5-7778-762042F6DF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406" y="276071"/>
            <a:ext cx="10499725" cy="600075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4000" b="1" kern="1200" dirty="0">
                <a:solidFill>
                  <a:srgbClr val="4CB8E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8639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902CF-4EF4-AD4E-A94D-0F3C0D11C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683356-3F26-2ABC-47F9-CDE2CAE03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644F8-8EEC-A454-34BC-2F659A9FA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75EC14-F3CD-E337-9123-5D8289AD5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BCF8FE-8674-5282-813C-FD31A7A6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56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A9D81-F087-8C2E-C0A8-DD6C2E68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FB5E5-FF17-1A40-8FF7-3177A034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AC39FA-ABAD-5077-897B-607143EB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CDDA28-308C-C9E3-E96A-5B55ED39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84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AE832-A9BA-8D82-7259-EA147E28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0463D-8315-2D33-4BA4-A6C6E193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B264B-C780-319D-E843-C78AF40A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D22B81-CFAB-7F3B-AFEC-A4D57100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C36BF1-9CBF-E596-C8D5-5B7CF5D1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74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D222F-9825-9F86-364C-C222665F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E54303-0B85-6F4F-4394-39AD002E1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1383D2-869C-288A-EFA4-32E95D56D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6736C2-F1C4-FD0E-1C2F-C748E5F1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47C448-6707-4380-5170-6778250F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63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53DF7-484A-73C2-CBF6-3C7559E1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21C8B-9C68-DA7F-112A-E53604036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D2E5A1-2A10-A1DA-71E6-062496307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C3CACB-F609-6E8C-9645-886142CA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D8ED73-E5BE-71FC-0035-762687C0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0DCD92-9B4E-60B9-6151-32106817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6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EA5C7-CC32-0E18-BABB-AE716DC2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76F75-4CB3-4E29-9BE0-4BCC1A69E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49946F-2923-763C-D58A-54D16460C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6A50AA-5052-F0E4-485D-534ABAF95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D36D72-3C70-4355-8A33-A3607E647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854FEE-1640-FD7A-6D8D-3E43F69C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7DB996-95D5-8E21-EBC2-5F3E4A80E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53106A-CB4E-E19D-7D58-9580443B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6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C09FE-6B36-B056-7C48-F50238B7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D2929E-4260-98B7-86EB-C68F7C593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A4C468-87D7-6509-2065-CD0DAD2B9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97FC3-D4FB-F13A-6E4F-D3F9655F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2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mp4"/><Relationship Id="rId2" Type="http://schemas.openxmlformats.org/officeDocument/2006/relationships/slideLayout" Target="../slideLayouts/slideLayout2.xml"/><Relationship Id="rId16" Type="http://schemas.microsoft.com/office/2007/relationships/media" Target="../media/media1.mp4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E45C72-E30D-CCF0-8D1F-AC19DBECD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B08B02-39AB-C39B-4C07-046945703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658F17-0F7D-7282-112B-E09F1FDCA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5C686-C843-4693-B074-C448A3D9CB74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233663-58D3-8EC6-2B44-775C1D94D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429146-31C5-9DEE-FBB2-ED3DFEA13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打符">
            <a:hlinkClick r:id="" action="ppaction://media"/>
            <a:extLst>
              <a:ext uri="{FF2B5EF4-FFF2-40B4-BE49-F238E27FC236}">
                <a16:creationId xmlns:a16="http://schemas.microsoft.com/office/drawing/2014/main" id="{C3686006-B582-8609-8549-43F58E260FFE}"/>
              </a:ext>
            </a:extLst>
          </p:cNvPr>
          <p:cNvPicPr>
            <a:picLocks noChangeAspect="1"/>
          </p:cNvPicPr>
          <p:nvPr userDrawn="1"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594109" y="5992379"/>
            <a:ext cx="1505529" cy="8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8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60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09160F-D9B1-7DEE-E98A-1B3F0B0E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041F58-D59D-28C9-FD8B-016D8342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DD1EB-983D-8C94-CD8D-C10138852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F883-D316-4EE7-9D3A-407329FAE226}" type="datetimeFigureOut">
              <a:rPr lang="zh-CN" altLang="en-US" smtClean="0"/>
              <a:t>2024/11/4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21AEE-75DB-E913-8FCB-1E43B030B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434D5-A504-BD08-0756-106EF490C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5E73B-219A-4CF5-8162-0C73F159B8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92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12" Type="http://schemas.openxmlformats.org/officeDocument/2006/relationships/slide" Target="slide2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0.xml"/><Relationship Id="rId11" Type="http://schemas.openxmlformats.org/officeDocument/2006/relationships/slide" Target="slide14.xml"/><Relationship Id="rId5" Type="http://schemas.openxmlformats.org/officeDocument/2006/relationships/tags" Target="../tags/tag5.xml"/><Relationship Id="rId10" Type="http://schemas.openxmlformats.org/officeDocument/2006/relationships/slide" Target="slide12.xml"/><Relationship Id="rId4" Type="http://schemas.openxmlformats.org/officeDocument/2006/relationships/tags" Target="../tags/tag4.xml"/><Relationship Id="rId9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video" Target="../media/media2.mp4"/><Relationship Id="rId7" Type="http://schemas.openxmlformats.org/officeDocument/2006/relationships/image" Target="../media/image19.png"/><Relationship Id="rId2" Type="http://schemas.microsoft.com/office/2007/relationships/media" Target="../media/media2.mp4"/><Relationship Id="rId1" Type="http://schemas.openxmlformats.org/officeDocument/2006/relationships/tags" Target="../tags/tag3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EF8C7CD-9261-EA68-211B-24D628E038BC}"/>
              </a:ext>
            </a:extLst>
          </p:cNvPr>
          <p:cNvSpPr txBox="1"/>
          <p:nvPr/>
        </p:nvSpPr>
        <p:spPr>
          <a:xfrm>
            <a:off x="6096000" y="3240951"/>
            <a:ext cx="4360489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第六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36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次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培训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D8F902-96DB-4DED-FF55-B7053607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9" y="1772067"/>
            <a:ext cx="8403281" cy="15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94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11" objId="7"/>
        <p14:stopEvt time="4161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2978-8B32-C3F2-7973-0DAB8AC0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3914148-433F-465E-B136-EA70F3FA0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使用</a:t>
            </a:r>
            <a:r>
              <a:rPr lang="en-US" altLang="zh-CN" sz="3600">
                <a:sym typeface="思源黑体 CN" panose="020B0500000000000000" pitchFamily="34" charset="-122"/>
              </a:rPr>
              <a:t>OpenCV</a:t>
            </a:r>
            <a:r>
              <a:rPr lang="zh-CN" altLang="en-US" sz="3600">
                <a:sym typeface="思源黑体 CN" panose="020B0500000000000000" pitchFamily="34" charset="-122"/>
              </a:rPr>
              <a:t>修改图像尺寸</a:t>
            </a:r>
          </a:p>
          <a:p>
            <a:endParaRPr lang="zh-CN" altLang="en-US" sz="3600">
              <a:sym typeface="思源黑体 CN" panose="020B05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3256891-F2E5-CB92-B795-205E0F9FB7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F290E6-9884-7602-7333-DEBD4C562C1D}"/>
              </a:ext>
            </a:extLst>
          </p:cNvPr>
          <p:cNvSpPr txBox="1"/>
          <p:nvPr/>
        </p:nvSpPr>
        <p:spPr>
          <a:xfrm>
            <a:off x="1098162" y="1522868"/>
            <a:ext cx="9995676" cy="4462760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80000" lvl="0" indent="-252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修改图像尺寸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#include &lt;opencv2/opencv.hpp&gt;  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#include &lt;iostream&gt;  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using namespace cv;   //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命令空间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using namespace std;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int main() {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string path = "C:\\Users\\shdja\\Desktop\\147.jpg";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Mat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=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imread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(path);  //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创建一个图像矩阵</a:t>
            </a:r>
          </a:p>
          <a:p>
            <a:pPr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imshow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("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",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);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Mat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imgResized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;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resize(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imgResized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 Size(),0.5,0.5);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imshow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("Resized Image",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imgResized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);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waitKey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(0);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return 0;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}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68E33F-3B9A-349E-2D4D-6BCA969C8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569" y="1808268"/>
            <a:ext cx="4103867" cy="37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1" objId="7"/>
        <p14:stopEvt time="4307" objId="7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>
            <a:extLst>
              <a:ext uri="{FF2B5EF4-FFF2-40B4-BE49-F238E27FC236}">
                <a16:creationId xmlns:a16="http://schemas.microsoft.com/office/drawing/2014/main" id="{908FA82A-EF21-0B9B-0E41-C47BA2E15D9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25405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" name="Text2">
            <a:extLst>
              <a:ext uri="{FF2B5EF4-FFF2-40B4-BE49-F238E27FC236}">
                <a16:creationId xmlns:a16="http://schemas.microsoft.com/office/drawing/2014/main" id="{1607A0EE-BF00-0FCF-BA77-59B6BD59A5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685981" y="2496820"/>
            <a:ext cx="5959670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图像灰度处理与二值化</a:t>
            </a:r>
          </a:p>
        </p:txBody>
      </p:sp>
      <p:sp>
        <p:nvSpPr>
          <p:cNvPr id="4" name="Text3">
            <a:extLst>
              <a:ext uri="{FF2B5EF4-FFF2-40B4-BE49-F238E27FC236}">
                <a16:creationId xmlns:a16="http://schemas.microsoft.com/office/drawing/2014/main" id="{D7E8363C-3B2B-6845-B9BB-FBA197E85B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685980" y="3372485"/>
            <a:ext cx="7555334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4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third section Image grayscale processing and binarization</a:t>
            </a:r>
            <a:endParaRPr lang="zh-CN" altLang="en-US" sz="14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83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  <p:extLst>
    <p:ext uri="{E180D4A7-C9FB-4DFB-919C-405C955672EB}">
      <p14:showEvtLst xmlns:p14="http://schemas.microsoft.com/office/powerpoint/2010/main">
        <p14:playEvt time="17" objId="7"/>
        <p14:stopEvt time="4552" objId="7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08ABC4-EB6D-960F-D241-36117AD726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简单讲讲 </a:t>
            </a:r>
            <a:r>
              <a:rPr lang="en-US" altLang="zh-CN" sz="3600">
                <a:sym typeface="思源黑体 CN" panose="020B0500000000000000" pitchFamily="34" charset="-122"/>
              </a:rPr>
              <a:t>RGB &amp; HSV</a:t>
            </a:r>
            <a:endParaRPr lang="zh-CN" altLang="en-US" sz="3600">
              <a:sym typeface="思源黑体 CN" panose="020B05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EE72FB-533E-C1E6-11F0-A87344066CF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37CC92-FF9E-FD62-D13B-E9E064CA1565}"/>
              </a:ext>
            </a:extLst>
          </p:cNvPr>
          <p:cNvSpPr txBox="1"/>
          <p:nvPr/>
        </p:nvSpPr>
        <p:spPr>
          <a:xfrm>
            <a:off x="938910" y="1314190"/>
            <a:ext cx="7525640" cy="4734629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</a:t>
            </a:r>
            <a:r>
              <a:rPr lang="zh-CN" altLang="en-US" sz="16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sz="16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RGB (Red, Green, Blue)</a:t>
            </a:r>
            <a:r>
              <a:rPr lang="zh-CN" altLang="en-US" sz="16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</a:t>
            </a:r>
          </a:p>
          <a:p>
            <a:pPr marL="54000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RGB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是一种加法色彩模型，它通过组合不同强度的红、绿和蓝光来创建各种颜色。</a:t>
            </a:r>
          </a:p>
          <a:p>
            <a:pPr marL="54000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RGB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模型中，每个颜色由三个通道的值表示，通道包括红色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(R)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、绿色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(G)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和蓝色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(B)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</a:p>
          <a:p>
            <a:pPr marL="54000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每个通道的值通常在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0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到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255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的范围内，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0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表示没有颜色，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255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表示最大强度的颜色。</a:t>
            </a:r>
          </a:p>
          <a:p>
            <a:pPr marL="54000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RGB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是一种直观的颜色表示方式，常用于计算机图形和显示设备中。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en-US" altLang="zh-CN" sz="16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2.HSV (Hue, Saturation, Value)</a:t>
            </a:r>
            <a:r>
              <a:rPr lang="zh-CN" altLang="en-US" sz="16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</a:t>
            </a:r>
          </a:p>
          <a:p>
            <a:pPr marL="54000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HSV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是一种圆柱坐标颜色模型，它更加直观地表示颜色的属性。</a:t>
            </a:r>
          </a:p>
          <a:p>
            <a:pPr marL="54000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HSV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模型由以下三个主要属性组成：</a:t>
            </a:r>
          </a:p>
          <a:p>
            <a:pPr marL="720000" indent="-171450">
              <a:spcBef>
                <a:spcPts val="100"/>
              </a:spcBef>
              <a:spcAft>
                <a:spcPts val="100"/>
              </a:spcAft>
              <a:buSzPct val="85000"/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Hue (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色相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：表示颜色的基本属性，它代表了颜色的种类（比如红色、绿色、蓝色等）。色相的取值通常在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0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到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360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度之间，对应于色谱环。</a:t>
            </a:r>
          </a:p>
          <a:p>
            <a:pPr marL="720000" indent="-171450">
              <a:spcBef>
                <a:spcPts val="100"/>
              </a:spcBef>
              <a:spcAft>
                <a:spcPts val="100"/>
              </a:spcAft>
              <a:buSzPct val="85000"/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Saturation (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饱和度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：表示颜色的纯度或鲜艳程度。较高的饱和度表示颜色更加鲜艳，而较低的饱和度表示颜色较为灰暗。饱和度通常在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0%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到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100%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之间。</a:t>
            </a:r>
          </a:p>
          <a:p>
            <a:pPr marL="720000" indent="-171450">
              <a:spcBef>
                <a:spcPts val="100"/>
              </a:spcBef>
              <a:spcAft>
                <a:spcPts val="100"/>
              </a:spcAft>
              <a:buSzPct val="85000"/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Value (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明度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：表示颜色的亮度或明暗程度。较高的明度表示颜色较为明亮，而较低的明度表示颜色较为暗淡。明度通常在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0%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到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100%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之间。</a:t>
            </a:r>
          </a:p>
          <a:p>
            <a:pPr marL="54000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HSV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模型更适合描述颜色的感知属性，因为它将颜色的外观特征更好地分离开来。这使得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HSV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在图像处理和计算机视觉中应用广泛。</a:t>
            </a:r>
          </a:p>
          <a:p>
            <a:pPr indent="457200">
              <a:spcBef>
                <a:spcPts val="1200"/>
              </a:spcBef>
              <a:spcAft>
                <a:spcPts val="300"/>
              </a:spcAft>
            </a:pP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总之，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RGB 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是一种适用于硬件显示和计算机图形的颜色表示方式，而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HSV 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更适合用于描述和控制颜色的感知属性，如色相、饱和度和明度。它们在不同领域和应用中具有不同的优势</a:t>
            </a:r>
            <a:endParaRPr lang="zh-CN" altLang="en-US" sz="14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C84E81-8C93-F987-AFFE-976AD1F74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50" y="3473784"/>
            <a:ext cx="2286000" cy="25750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D30B76F-9AB5-26AB-1477-257045788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69" y="1479061"/>
            <a:ext cx="2769762" cy="21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1" objId="7"/>
        <p14:stopEvt time="4307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F3149-74C6-C7BB-60AA-C981464A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AB1F830-45E8-558E-CAF4-D415638F42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灰度图像处理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BFA099-8DB3-3D51-9AE6-7D4B1823E2B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364002-6013-2093-57C4-E5165DB6A443}"/>
              </a:ext>
            </a:extLst>
          </p:cNvPr>
          <p:cNvSpPr txBox="1"/>
          <p:nvPr/>
        </p:nvSpPr>
        <p:spPr>
          <a:xfrm>
            <a:off x="882656" y="1489661"/>
            <a:ext cx="9995676" cy="4688463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80000" lvl="0" indent="-252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灰度图像处理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imread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()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读图像，读进来直接是 </a:t>
            </a:r>
            <a:r>
              <a:rPr lang="en-US" altLang="zh-CN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BGR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格式数据格式在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0~255</a:t>
            </a:r>
          </a:p>
          <a:p>
            <a:pPr marL="360000"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需要特别注意的是图片读出来的格式是 </a:t>
            </a:r>
            <a:r>
              <a:rPr lang="en-US" altLang="zh-CN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BGR</a:t>
            </a:r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，不是我们最常见的 </a:t>
            </a:r>
            <a:r>
              <a:rPr lang="en-US" altLang="zh-CN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RGB </a:t>
            </a:r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格式。</a:t>
            </a:r>
          </a:p>
          <a:p>
            <a:pPr lvl="0">
              <a:spcBef>
                <a:spcPts val="12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2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.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void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cvtColor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InputArray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src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OutputArray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dst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int code);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是颜色空间转换函数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180000" lvl="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参数：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180000" lvl="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src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输入图像，它可以是彩色图像。</a:t>
            </a:r>
          </a:p>
          <a:p>
            <a:pPr marL="180000" lvl="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dst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输出图像，它将是灰度图像。</a:t>
            </a:r>
          </a:p>
          <a:p>
            <a:pPr marL="180000" lvl="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code: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颜色空间转换的代码。对于将彩色图像转换为灰度图像，通常使用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COLOR_BGR2GRAY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（如果图像是以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BGR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格式读取的，这是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OpenCV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的默认格式）或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COLOR_RGB2GRAY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（如果图像是以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RGB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格式读取的，但这在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OpenCV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中不太常见，因为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OpenCV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通常读取图像为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BGR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格式）。</a:t>
            </a:r>
          </a:p>
          <a:p>
            <a:pPr marL="18000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转换格式：</a:t>
            </a:r>
          </a:p>
          <a:p>
            <a:pPr marL="720000" lvl="0" indent="-28575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cv2.COLOR_BGR2RGB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BGR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格式转换成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RGB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</a:t>
            </a:r>
          </a:p>
          <a:p>
            <a:pPr marL="720000" indent="-28575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BGR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格式转换成灰度图片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34250" lvl="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cvtColor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img,imgGr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COLOR_BGR2GRAY)</a:t>
            </a:r>
          </a:p>
          <a:p>
            <a:pPr marL="720000" indent="-28575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BGR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格式转换为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HSV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格式</a:t>
            </a:r>
          </a:p>
          <a:p>
            <a:pPr marL="434250" lvl="0">
              <a:spcBef>
                <a:spcPts val="200"/>
              </a:spcBef>
              <a:spcAft>
                <a:spcPts val="200"/>
              </a:spcAft>
              <a:buClr>
                <a:srgbClr val="00B0F0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cvtColor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imgH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COLOR_BGR2HSV)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84B108-AFBE-83AB-40C3-722EAE721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200" y="1341338"/>
            <a:ext cx="3778042" cy="22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1" objId="7"/>
        <p14:stopEvt time="4307" objId="7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08ABC4-EB6D-960F-D241-36117AD726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灰度图像处理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EE72FB-533E-C1E6-11F0-A87344066CF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37CC92-FF9E-FD62-D13B-E9E064CA1565}"/>
              </a:ext>
            </a:extLst>
          </p:cNvPr>
          <p:cNvSpPr txBox="1"/>
          <p:nvPr/>
        </p:nvSpPr>
        <p:spPr>
          <a:xfrm>
            <a:off x="974580" y="1328296"/>
            <a:ext cx="9995676" cy="4970591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80000" lvl="0" indent="-252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灰度图像处理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#include &lt;opencv2/opencv.hpp&gt;  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#include &lt;iostream&gt;  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using namespace cv;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using namespace std;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int main() {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string path = "C:\\Users\\shdja\\Desktop\\147.jpg";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Mat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=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imread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(path);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imshow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("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",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Mat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imgRGB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cvtColor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imgRGB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 COLOR_BGR2RGB);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imshow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("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imgRGB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",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imgRGB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Mat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imgH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cvtColor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imgH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 COLOR_BGR2HSV);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imshow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("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imgH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",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imgH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Mat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cvtColor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, COLOR_BGR2GRAY);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imshow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("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",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);</a:t>
            </a: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waitKey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(0);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return 0;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E97661-4A96-AB75-B07C-CB4E8EB83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000" y="1937720"/>
            <a:ext cx="3279038" cy="341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1" objId="7"/>
        <p14:stopEvt time="4307" objId="7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DB797-8C29-273E-33B2-5C2646B60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7A2A4B-EB95-C9D2-D574-1AD18B8D01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图像二值化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E253720-C327-18F0-4984-58D0FE9B097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427747-A611-929D-0646-7D1A2AAE89B1}"/>
              </a:ext>
            </a:extLst>
          </p:cNvPr>
          <p:cNvSpPr txBox="1"/>
          <p:nvPr/>
        </p:nvSpPr>
        <p:spPr>
          <a:xfrm>
            <a:off x="993630" y="1246297"/>
            <a:ext cx="9995676" cy="4085734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80000" lvl="0" indent="-252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OTSU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法（大津法）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—— </a:t>
            </a:r>
            <a:r>
              <a:rPr lang="en-US" altLang="zh-CN" sz="16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threshold(</a:t>
            </a:r>
            <a:r>
              <a:rPr lang="en-US" altLang="zh-CN" sz="1600" b="1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6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</a:t>
            </a:r>
            <a:r>
              <a:rPr lang="en-US" altLang="zh-CN" sz="1600" b="1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binaryImg</a:t>
            </a:r>
            <a:r>
              <a:rPr lang="en-US" altLang="zh-CN" sz="16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0, 255, THRESH_BINARY + THRESH_OTSU); 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对于图像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I(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x,y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，前景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即目标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和背景的分割阈值记作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，属于前景的像素点数占整幅图像的比例记为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ω0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，其平均灰度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μ0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；背景像素点数占整幅图像的比例为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ω1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，其平均灰度为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μ1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。图像的总平均灰度记为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μ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，类间方差记假设图像的背景较暗，并且图像的大小为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M×N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，图像中像素的灰度值小于阈值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的像素个数记作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N0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，像素灰度大于阈值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的像素个数记作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N1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，则有：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　　　　　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ω0=N0/ M×N (1)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　　　　　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ω1=N1/ M×N (2)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　　　　　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N0+N1=M×N (3)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　　　　　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ω0+ω1=1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　　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(4)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　　　　　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μ=ω0*μ0+ω1*μ1 (5)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　　　　　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g=ω0(μ0-μ)^2+ω1(μ1-μ)^2 (6)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将式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(5)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代入式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(6),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得到等价公式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: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　　　　　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g=ω0ω1(μ0-μ1)^2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　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(7)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　这就是类间方差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采用遍历的方法得到使类间方差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最大的阈值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T,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即为所求。（遍历灰度级（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0-255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），得到是的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取最大值的灰度级就是阈值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。）</a:t>
            </a:r>
            <a:endParaRPr lang="zh-CN" altLang="en-US" sz="1100" b="1" dirty="0">
              <a:solidFill>
                <a:srgbClr val="FF0000"/>
              </a:solidFill>
              <a:highlight>
                <a:srgbClr val="E7E7E7"/>
              </a:highlight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E317E3-63A7-9007-9760-00A3EA319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83300" y="1764805"/>
            <a:ext cx="1776457" cy="33283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6558B2-BE07-8E71-FFFF-CC212EA70616}"/>
              </a:ext>
            </a:extLst>
          </p:cNvPr>
          <p:cNvSpPr txBox="1"/>
          <p:nvPr/>
        </p:nvSpPr>
        <p:spPr>
          <a:xfrm>
            <a:off x="911945" y="5676644"/>
            <a:ext cx="10077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</a:rPr>
              <a:t>tips</a:t>
            </a:r>
            <a:r>
              <a:rPr lang="zh-CN" altLang="en-US" sz="1400" dirty="0">
                <a:solidFill>
                  <a:srgbClr val="00B0F0"/>
                </a:solidFill>
              </a:rPr>
              <a:t>：灰度后的图颜色</a:t>
            </a:r>
            <a:r>
              <a:rPr lang="en-US" altLang="zh-CN" sz="1400" dirty="0">
                <a:solidFill>
                  <a:srgbClr val="00B0F0"/>
                </a:solidFill>
              </a:rPr>
              <a:t>0-255</a:t>
            </a:r>
            <a:r>
              <a:rPr lang="zh-CN" altLang="en-US" sz="1400" dirty="0">
                <a:solidFill>
                  <a:srgbClr val="00B0F0"/>
                </a:solidFill>
              </a:rPr>
              <a:t>，用大津法在中间找到一个阈值，阈值前都是</a:t>
            </a:r>
            <a:r>
              <a:rPr lang="en-US" altLang="zh-CN" sz="1400" dirty="0">
                <a:solidFill>
                  <a:srgbClr val="00B0F0"/>
                </a:solidFill>
              </a:rPr>
              <a:t>0</a:t>
            </a:r>
            <a:r>
              <a:rPr lang="zh-CN" altLang="en-US" sz="1400" dirty="0">
                <a:solidFill>
                  <a:srgbClr val="00B0F0"/>
                </a:solidFill>
              </a:rPr>
              <a:t>，阈值后都是</a:t>
            </a:r>
            <a:r>
              <a:rPr lang="en-US" altLang="zh-CN" sz="1400" dirty="0">
                <a:solidFill>
                  <a:srgbClr val="00B0F0"/>
                </a:solidFill>
              </a:rPr>
              <a:t>255</a:t>
            </a:r>
            <a:r>
              <a:rPr lang="zh-CN" altLang="en-US" sz="1400" dirty="0">
                <a:solidFill>
                  <a:srgbClr val="00B0F0"/>
                </a:solidFill>
              </a:rPr>
              <a:t>，出来的图片就是非黑即白。</a:t>
            </a:r>
          </a:p>
        </p:txBody>
      </p:sp>
    </p:spTree>
    <p:extLst>
      <p:ext uri="{BB962C8B-B14F-4D97-AF65-F5344CB8AC3E}">
        <p14:creationId xmlns:p14="http://schemas.microsoft.com/office/powerpoint/2010/main" val="5925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1" objId="7"/>
        <p14:stopEvt time="4307" objId="7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08ABC4-EB6D-960F-D241-36117AD726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图像二值化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EE72FB-533E-C1E6-11F0-A87344066CF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37CC92-FF9E-FD62-D13B-E9E064CA1565}"/>
              </a:ext>
            </a:extLst>
          </p:cNvPr>
          <p:cNvSpPr txBox="1"/>
          <p:nvPr/>
        </p:nvSpPr>
        <p:spPr>
          <a:xfrm>
            <a:off x="993630" y="1246297"/>
            <a:ext cx="9995676" cy="5578450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80000" lvl="0" indent="-252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图像二值化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#include &lt;opencv2/opencv.hpp&gt;  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#include &lt;iostream&gt;  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using namespace cv;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using namespace std;</a:t>
            </a: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int main() {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string path = "C:\\Users\\shdja\\Desktop\\147.jpg";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Mat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=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imread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(path);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imshow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原始图片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",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);</a:t>
            </a: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//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转换为灰度图片  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Mat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cvtColor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COLOR_BGR2GRAY);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imshow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灰度图片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",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);</a:t>
            </a: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//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应用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Otsu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阈值分割  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Mat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threshold(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imgG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0, 255, THRESH_BINARY + THRESH_OTSU);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imshow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二值化图片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",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);</a:t>
            </a: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waitKey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(0);</a:t>
            </a: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return 0;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}</a:t>
            </a:r>
            <a:endParaRPr lang="zh-CN" altLang="en-US" sz="1200" b="1" dirty="0">
              <a:solidFill>
                <a:srgbClr val="FF0000"/>
              </a:solidFill>
              <a:highlight>
                <a:srgbClr val="E7E7E7"/>
              </a:highlight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30EB8E-CD35-0537-CE68-F040E2ABB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880" y="1796774"/>
            <a:ext cx="3423854" cy="36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1" objId="7"/>
        <p14:stopEvt time="4307" objId="7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>
            <a:extLst>
              <a:ext uri="{FF2B5EF4-FFF2-40B4-BE49-F238E27FC236}">
                <a16:creationId xmlns:a16="http://schemas.microsoft.com/office/drawing/2014/main" id="{908FA82A-EF21-0B9B-0E41-C47BA2E15D9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29472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3" name="Text2">
            <a:extLst>
              <a:ext uri="{FF2B5EF4-FFF2-40B4-BE49-F238E27FC236}">
                <a16:creationId xmlns:a16="http://schemas.microsoft.com/office/drawing/2014/main" id="{1607A0EE-BF00-0FCF-BA77-59B6BD59A5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90047" y="2496820"/>
            <a:ext cx="5872481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图像</a:t>
            </a:r>
            <a:r>
              <a:rPr lang="en-US" altLang="zh-CN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ROI(</a:t>
            </a:r>
            <a:r>
              <a:rPr lang="zh-CN" altLang="en-US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感兴趣区域</a:t>
            </a:r>
            <a:r>
              <a:rPr lang="en-US" altLang="zh-CN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)</a:t>
            </a:r>
          </a:p>
        </p:txBody>
      </p:sp>
      <p:sp>
        <p:nvSpPr>
          <p:cNvPr id="4" name="Text3">
            <a:extLst>
              <a:ext uri="{FF2B5EF4-FFF2-40B4-BE49-F238E27FC236}">
                <a16:creationId xmlns:a16="http://schemas.microsoft.com/office/drawing/2014/main" id="{D7E8363C-3B2B-6845-B9BB-FBA197E85B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190047" y="3372485"/>
            <a:ext cx="7119463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4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fourth section Image ROI (Region of Interest)</a:t>
            </a:r>
            <a:endParaRPr lang="zh-CN" altLang="en-US" sz="14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21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  <p:extLst>
    <p:ext uri="{E180D4A7-C9FB-4DFB-919C-405C955672EB}">
      <p14:showEvtLst xmlns:p14="http://schemas.microsoft.com/office/powerpoint/2010/main">
        <p14:playEvt time="14" objId="7"/>
        <p14:stopEvt time="3877" objId="7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08ABC4-EB6D-960F-D241-36117AD726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图像</a:t>
            </a:r>
            <a:r>
              <a:rPr lang="en-US" altLang="zh-CN" sz="3600">
                <a:sym typeface="思源黑体 CN" panose="020B0500000000000000" pitchFamily="34" charset="-122"/>
              </a:rPr>
              <a:t>ROI(</a:t>
            </a:r>
            <a:r>
              <a:rPr lang="zh-CN" altLang="en-US" sz="3600">
                <a:sym typeface="思源黑体 CN" panose="020B0500000000000000" pitchFamily="34" charset="-122"/>
              </a:rPr>
              <a:t>感兴趣区域</a:t>
            </a:r>
            <a:r>
              <a:rPr lang="en-US" altLang="zh-CN" sz="3600">
                <a:sym typeface="思源黑体 CN" panose="020B0500000000000000" pitchFamily="34" charset="-122"/>
              </a:rPr>
              <a:t>)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EE72FB-533E-C1E6-11F0-A87344066CF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37CC92-FF9E-FD62-D13B-E9E064CA1565}"/>
              </a:ext>
            </a:extLst>
          </p:cNvPr>
          <p:cNvSpPr txBox="1"/>
          <p:nvPr/>
        </p:nvSpPr>
        <p:spPr>
          <a:xfrm>
            <a:off x="974580" y="1246297"/>
            <a:ext cx="9995676" cy="5634876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80000" lvl="0" indent="-252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图像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ROI(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感兴趣区域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</a:t>
            </a:r>
          </a:p>
          <a:p>
            <a:pPr lvl="0" indent="36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有时候我们只对一张图像中的部分区域感兴趣，而原图像又比较大，如果带着非感兴趣区域一起处理会占用大量内存，因此我们希望从原图像中截取部分图像后再进行处理，我们将这个区域称之为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ROI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（感兴趣区域）</a:t>
            </a:r>
          </a:p>
          <a:p>
            <a:pPr lvl="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  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Rect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(int x, int y, int width, int height);	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对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图片进行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roi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处理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720000" lvl="0" indent="-285750">
              <a:spcBef>
                <a:spcPts val="100"/>
              </a:spcBef>
              <a:spcAft>
                <a:spcPts val="1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roi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: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提取的感兴趣区域的结果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720000" lvl="0" indent="-285750">
              <a:spcBef>
                <a:spcPts val="100"/>
              </a:spcBef>
              <a:spcAft>
                <a:spcPts val="1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x: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感兴趣区域在原图像中的左上角的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坐标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720000" lvl="0" indent="-285750">
              <a:spcBef>
                <a:spcPts val="100"/>
              </a:spcBef>
              <a:spcAft>
                <a:spcPts val="1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y: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感兴趣区域在原图像中的左上角的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坐标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720000" lvl="0" indent="-285750">
              <a:spcBef>
                <a:spcPts val="100"/>
              </a:spcBef>
              <a:spcAft>
                <a:spcPts val="1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400" dirty="0"/>
              <a:t>width</a:t>
            </a:r>
            <a:r>
              <a:rPr lang="zh-CN" altLang="en-US" sz="1400" dirty="0"/>
              <a:t>、</a:t>
            </a:r>
            <a:r>
              <a:rPr lang="en-US" altLang="zh-CN" sz="1400" dirty="0"/>
              <a:t>height</a:t>
            </a:r>
            <a:r>
              <a:rPr lang="zh-CN" altLang="en-US" sz="1400" dirty="0"/>
              <a:t>：</a:t>
            </a:r>
            <a:r>
              <a:rPr lang="en-US" altLang="zh-CN" sz="1400" dirty="0"/>
              <a:t> </a:t>
            </a:r>
            <a:r>
              <a:rPr lang="zh-CN" altLang="en-US" sz="1400" dirty="0"/>
              <a:t>指定了矩形的宽度和高度。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实例：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int main() {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string path = "C:\\Users\\shdja\\Desktop\\147.jpg";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Mat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=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imread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(path);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imshow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("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原始图片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",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);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//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定义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ROI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（这里以左上角为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(200, 200)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，宽度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150,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高度为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180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的矩形为例）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Rect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roi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(200, 200, 150, 180);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Mat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roiImg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=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roi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);  //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提取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ROI  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// 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显示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ROI  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imshow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("ROI Image",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roiImg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);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waitKey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(0);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return 0;</a:t>
            </a:r>
          </a:p>
          <a:p>
            <a:pPr marL="18000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7A1A73-3C68-01D8-ABAA-9F4E46C8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431" y="3062366"/>
            <a:ext cx="4265154" cy="2377647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3C215D6-7765-3785-F4AD-7D9FA4B8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952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 Unicode MS"/>
                <a:ea typeface="SFMono-Regular"/>
              </a:rPr>
              <a:t>width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ea typeface="-apple-system"/>
              </a:rPr>
              <a:t> 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-apple-system"/>
              </a:rPr>
              <a:t>和 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 Unicode MS"/>
                <a:ea typeface="SFMono-Regular"/>
              </a:rPr>
              <a:t>height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ea typeface="-apple-system"/>
              </a:rPr>
              <a:t> 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-apple-system"/>
              </a:rPr>
              <a:t>指定了矩形的宽度和高度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95CEEA5-2534-4489-3B3F-56EB5116C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DFD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952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 Unicode MS"/>
                <a:ea typeface="SFMono-Regular"/>
              </a:rPr>
              <a:t>width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ea typeface="PingFang-SC-Regular"/>
              </a:rPr>
              <a:t> 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和 </a:t>
            </a: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 Unicode MS"/>
                <a:ea typeface="SFMono-Regular"/>
              </a:rPr>
              <a:t>height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ea typeface="PingFang-SC-Regular"/>
              </a:rPr>
              <a:t> 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05073B"/>
                </a:solidFill>
                <a:effectLst/>
                <a:latin typeface="Arial" panose="020B0604020202020204" pitchFamily="34" charset="0"/>
                <a:ea typeface="PingFang-SC-Regular"/>
              </a:rPr>
              <a:t>指定了矩形的宽度和高度。</a:t>
            </a:r>
            <a:endParaRPr kumimoji="0" lang="zh-CN" altLang="zh-CN" sz="1100" b="0" i="0" u="none" strike="noStrike" cap="none" normalizeH="0" baseline="0">
              <a:ln>
                <a:noFill/>
              </a:ln>
              <a:solidFill>
                <a:srgbClr val="05073B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33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1" objId="7"/>
        <p14:stopEvt time="4307" objId="7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>
            <a:extLst>
              <a:ext uri="{FF2B5EF4-FFF2-40B4-BE49-F238E27FC236}">
                <a16:creationId xmlns:a16="http://schemas.microsoft.com/office/drawing/2014/main" id="{908FA82A-EF21-0B9B-0E41-C47BA2E15D9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215510" y="2262505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" name="Text2">
            <a:extLst>
              <a:ext uri="{FF2B5EF4-FFF2-40B4-BE49-F238E27FC236}">
                <a16:creationId xmlns:a16="http://schemas.microsoft.com/office/drawing/2014/main" id="{1607A0EE-BF00-0FCF-BA77-59B6BD59A5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375278" y="2496820"/>
            <a:ext cx="4741412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5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课后作业</a:t>
            </a:r>
          </a:p>
        </p:txBody>
      </p:sp>
      <p:sp>
        <p:nvSpPr>
          <p:cNvPr id="4" name="Text3">
            <a:extLst>
              <a:ext uri="{FF2B5EF4-FFF2-40B4-BE49-F238E27FC236}">
                <a16:creationId xmlns:a16="http://schemas.microsoft.com/office/drawing/2014/main" id="{D7E8363C-3B2B-6845-B9BB-FBA197E85B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76085" y="3382010"/>
            <a:ext cx="5315715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4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fifth section - Homework after class</a:t>
            </a:r>
            <a:endParaRPr lang="zh-CN" altLang="en-US" sz="14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019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  <p:extLst>
    <p:ext uri="{E180D4A7-C9FB-4DFB-919C-405C955672EB}">
      <p14:showEvtLst xmlns:p14="http://schemas.microsoft.com/office/powerpoint/2010/main">
        <p14:playEvt time="15" objId="7"/>
        <p14:stopEvt time="5417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ext3">
            <a:extLst>
              <a:ext uri="{FF2B5EF4-FFF2-40B4-BE49-F238E27FC236}">
                <a16:creationId xmlns:a16="http://schemas.microsoft.com/office/drawing/2014/main" id="{EA8EC4C2-D24C-3131-D0BD-2B3C155B9266}"/>
              </a:ext>
            </a:extLst>
          </p:cNvPr>
          <p:cNvGrpSpPr/>
          <p:nvPr/>
        </p:nvGrpSpPr>
        <p:grpSpPr>
          <a:xfrm>
            <a:off x="1146601" y="2659899"/>
            <a:ext cx="8217162" cy="526415"/>
            <a:chOff x="2468" y="3280"/>
            <a:chExt cx="12954" cy="829"/>
          </a:xfrm>
        </p:grpSpPr>
        <p:sp>
          <p:nvSpPr>
            <p:cNvPr id="4" name="Text1">
              <a:extLst>
                <a:ext uri="{FF2B5EF4-FFF2-40B4-BE49-F238E27FC236}">
                  <a16:creationId xmlns:a16="http://schemas.microsoft.com/office/drawing/2014/main" id="{8A47137E-154F-938A-1C21-0432EFC28C1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3517" y="3313"/>
              <a:ext cx="11905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安装和导入</a:t>
              </a:r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OpenCV</a:t>
              </a:r>
              <a:endParaRPr lang="zh-CN" altLang="en-US" sz="3600" b="1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2">
              <a:extLst>
                <a:ext uri="{FF2B5EF4-FFF2-40B4-BE49-F238E27FC236}">
                  <a16:creationId xmlns:a16="http://schemas.microsoft.com/office/drawing/2014/main" id="{DC50F08E-B18A-A62A-D224-91405B2A7CCD}"/>
                </a:ext>
              </a:extLst>
            </p:cNvPr>
            <p:cNvSpPr txBox="1"/>
            <p:nvPr/>
          </p:nvSpPr>
          <p:spPr>
            <a:xfrm>
              <a:off x="2468" y="3280"/>
              <a:ext cx="1336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4000" b="1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Text6">
            <a:extLst>
              <a:ext uri="{FF2B5EF4-FFF2-40B4-BE49-F238E27FC236}">
                <a16:creationId xmlns:a16="http://schemas.microsoft.com/office/drawing/2014/main" id="{8D71856D-603F-98FA-1E0D-38645B58B048}"/>
              </a:ext>
            </a:extLst>
          </p:cNvPr>
          <p:cNvGrpSpPr/>
          <p:nvPr/>
        </p:nvGrpSpPr>
        <p:grpSpPr>
          <a:xfrm>
            <a:off x="1137259" y="3300427"/>
            <a:ext cx="8202037" cy="545465"/>
            <a:chOff x="2455" y="3230"/>
            <a:chExt cx="12472" cy="859"/>
          </a:xfrm>
        </p:grpSpPr>
        <p:sp>
          <p:nvSpPr>
            <p:cNvPr id="7" name="Text4">
              <a:extLst>
                <a:ext uri="{FF2B5EF4-FFF2-40B4-BE49-F238E27FC236}">
                  <a16:creationId xmlns:a16="http://schemas.microsoft.com/office/drawing/2014/main" id="{79D3FDB6-A0B1-2FFA-2069-538CF579E89E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481" y="3230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OpenCV</a:t>
              </a: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加载图像文件</a:t>
              </a:r>
            </a:p>
          </p:txBody>
        </p:sp>
        <p:sp>
          <p:nvSpPr>
            <p:cNvPr id="8" name="Text5">
              <a:extLst>
                <a:ext uri="{FF2B5EF4-FFF2-40B4-BE49-F238E27FC236}">
                  <a16:creationId xmlns:a16="http://schemas.microsoft.com/office/drawing/2014/main" id="{C57AE132-6C08-BEDB-1177-91887DCC9EEE}"/>
                </a:ext>
              </a:extLst>
            </p:cNvPr>
            <p:cNvSpPr txBox="1"/>
            <p:nvPr/>
          </p:nvSpPr>
          <p:spPr>
            <a:xfrm>
              <a:off x="2455" y="3267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4000" b="1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Text9">
            <a:extLst>
              <a:ext uri="{FF2B5EF4-FFF2-40B4-BE49-F238E27FC236}">
                <a16:creationId xmlns:a16="http://schemas.microsoft.com/office/drawing/2014/main" id="{1AB613FD-01AD-BCB2-6F4A-EB3067EBCE55}"/>
              </a:ext>
            </a:extLst>
          </p:cNvPr>
          <p:cNvGrpSpPr/>
          <p:nvPr/>
        </p:nvGrpSpPr>
        <p:grpSpPr>
          <a:xfrm>
            <a:off x="1137259" y="3958735"/>
            <a:ext cx="8806031" cy="530225"/>
            <a:chOff x="2468" y="3228"/>
            <a:chExt cx="12495" cy="835"/>
          </a:xfrm>
        </p:grpSpPr>
        <p:sp>
          <p:nvSpPr>
            <p:cNvPr id="10" name="Text7">
              <a:extLst>
                <a:ext uri="{FF2B5EF4-FFF2-40B4-BE49-F238E27FC236}">
                  <a16:creationId xmlns:a16="http://schemas.microsoft.com/office/drawing/2014/main" id="{778FE562-25BF-C31A-7497-3508264561F0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3517" y="3228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图像灰度处理与二值化</a:t>
              </a:r>
            </a:p>
          </p:txBody>
        </p:sp>
        <p:sp>
          <p:nvSpPr>
            <p:cNvPr id="11" name="Text8">
              <a:extLst>
                <a:ext uri="{FF2B5EF4-FFF2-40B4-BE49-F238E27FC236}">
                  <a16:creationId xmlns:a16="http://schemas.microsoft.com/office/drawing/2014/main" id="{F9034537-D756-AA81-30A2-65E8B127525E}"/>
                </a:ext>
              </a:extLst>
            </p:cNvPr>
            <p:cNvSpPr txBox="1"/>
            <p:nvPr/>
          </p:nvSpPr>
          <p:spPr>
            <a:xfrm>
              <a:off x="2468" y="3241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55007E2-D855-E980-2808-43EF5E19B58C}"/>
              </a:ext>
            </a:extLst>
          </p:cNvPr>
          <p:cNvSpPr txBox="1"/>
          <p:nvPr/>
        </p:nvSpPr>
        <p:spPr>
          <a:xfrm>
            <a:off x="6367700" y="999350"/>
            <a:ext cx="440189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000" b="1" i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8000" b="1" i="1" spc="-500">
              <a:ln w="285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Text9">
            <a:extLst>
              <a:ext uri="{FF2B5EF4-FFF2-40B4-BE49-F238E27FC236}">
                <a16:creationId xmlns:a16="http://schemas.microsoft.com/office/drawing/2014/main" id="{BA6F98AA-0179-DDA3-371E-8977298D2165}"/>
              </a:ext>
            </a:extLst>
          </p:cNvPr>
          <p:cNvGrpSpPr/>
          <p:nvPr/>
        </p:nvGrpSpPr>
        <p:grpSpPr>
          <a:xfrm>
            <a:off x="1146601" y="4636686"/>
            <a:ext cx="8217163" cy="530225"/>
            <a:chOff x="2468" y="3228"/>
            <a:chExt cx="12495" cy="835"/>
          </a:xfrm>
        </p:grpSpPr>
        <p:sp>
          <p:nvSpPr>
            <p:cNvPr id="16" name="Text7">
              <a:extLst>
                <a:ext uri="{FF2B5EF4-FFF2-40B4-BE49-F238E27FC236}">
                  <a16:creationId xmlns:a16="http://schemas.microsoft.com/office/drawing/2014/main" id="{D163AB44-5D8F-C503-124D-9B0F43908DA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3517" y="3228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</a:t>
              </a:r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ROI(</a:t>
              </a: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感兴趣区域</a:t>
              </a:r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3600" b="1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8">
              <a:extLst>
                <a:ext uri="{FF2B5EF4-FFF2-40B4-BE49-F238E27FC236}">
                  <a16:creationId xmlns:a16="http://schemas.microsoft.com/office/drawing/2014/main" id="{26596039-0DA9-14BF-4853-D89E26515943}"/>
                </a:ext>
              </a:extLst>
            </p:cNvPr>
            <p:cNvSpPr txBox="1"/>
            <p:nvPr/>
          </p:nvSpPr>
          <p:spPr>
            <a:xfrm>
              <a:off x="2468" y="3241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sp>
        <p:nvSpPr>
          <p:cNvPr id="18" name="矩形 1" hidden="1">
            <a:hlinkClick r:id="rId8" action="ppaction://hlinksldjump"/>
            <a:extLst>
              <a:ext uri="{FF2B5EF4-FFF2-40B4-BE49-F238E27FC236}">
                <a16:creationId xmlns:a16="http://schemas.microsoft.com/office/drawing/2014/main" id="{273A1C96-3AD0-5117-5401-A7118ACE21A7}"/>
              </a:ext>
            </a:extLst>
          </p:cNvPr>
          <p:cNvSpPr/>
          <p:nvPr/>
        </p:nvSpPr>
        <p:spPr>
          <a:xfrm>
            <a:off x="1117600" y="2706914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" hidden="1">
            <a:hlinkClick r:id="rId9" action="ppaction://hlinksldjump"/>
            <a:extLst>
              <a:ext uri="{FF2B5EF4-FFF2-40B4-BE49-F238E27FC236}">
                <a16:creationId xmlns:a16="http://schemas.microsoft.com/office/drawing/2014/main" id="{F7B4DA8E-15FF-7DEF-D2BE-119801FB463A}"/>
              </a:ext>
            </a:extLst>
          </p:cNvPr>
          <p:cNvSpPr/>
          <p:nvPr/>
        </p:nvSpPr>
        <p:spPr>
          <a:xfrm>
            <a:off x="1117600" y="3344547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" hidden="1">
            <a:hlinkClick r:id="rId10" action="ppaction://hlinksldjump"/>
            <a:extLst>
              <a:ext uri="{FF2B5EF4-FFF2-40B4-BE49-F238E27FC236}">
                <a16:creationId xmlns:a16="http://schemas.microsoft.com/office/drawing/2014/main" id="{EFA00E53-B79B-29F5-F830-E0BA0097CD73}"/>
              </a:ext>
            </a:extLst>
          </p:cNvPr>
          <p:cNvSpPr/>
          <p:nvPr/>
        </p:nvSpPr>
        <p:spPr>
          <a:xfrm>
            <a:off x="1115677" y="3945833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4" hidden="1">
            <a:hlinkClick r:id="rId11" action="ppaction://hlinksldjump"/>
            <a:extLst>
              <a:ext uri="{FF2B5EF4-FFF2-40B4-BE49-F238E27FC236}">
                <a16:creationId xmlns:a16="http://schemas.microsoft.com/office/drawing/2014/main" id="{521D5447-B7CA-A411-B9C5-06127DDDC1A6}"/>
              </a:ext>
            </a:extLst>
          </p:cNvPr>
          <p:cNvSpPr/>
          <p:nvPr/>
        </p:nvSpPr>
        <p:spPr>
          <a:xfrm>
            <a:off x="1121011" y="4581114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5" hidden="1">
            <a:hlinkClick r:id="rId12" action="ppaction://hlinksldjump"/>
            <a:extLst>
              <a:ext uri="{FF2B5EF4-FFF2-40B4-BE49-F238E27FC236}">
                <a16:creationId xmlns:a16="http://schemas.microsoft.com/office/drawing/2014/main" id="{BB528F28-552B-1814-35B8-4D4616B466E5}"/>
              </a:ext>
            </a:extLst>
          </p:cNvPr>
          <p:cNvSpPr/>
          <p:nvPr/>
        </p:nvSpPr>
        <p:spPr>
          <a:xfrm>
            <a:off x="1115677" y="5203542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Text9">
            <a:extLst>
              <a:ext uri="{FF2B5EF4-FFF2-40B4-BE49-F238E27FC236}">
                <a16:creationId xmlns:a16="http://schemas.microsoft.com/office/drawing/2014/main" id="{2DB4A473-FE24-4753-D8E1-66EEA7A011CF}"/>
              </a:ext>
            </a:extLst>
          </p:cNvPr>
          <p:cNvGrpSpPr/>
          <p:nvPr/>
        </p:nvGrpSpPr>
        <p:grpSpPr>
          <a:xfrm>
            <a:off x="1146601" y="5289872"/>
            <a:ext cx="8217163" cy="523240"/>
            <a:chOff x="2468" y="3239"/>
            <a:chExt cx="12495" cy="824"/>
          </a:xfrm>
        </p:grpSpPr>
        <p:sp>
          <p:nvSpPr>
            <p:cNvPr id="25" name="Text7">
              <a:extLst>
                <a:ext uri="{FF2B5EF4-FFF2-40B4-BE49-F238E27FC236}">
                  <a16:creationId xmlns:a16="http://schemas.microsoft.com/office/drawing/2014/main" id="{6CAC371C-9CB4-AFD6-F717-A4310E148213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517" y="3239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课后作业</a:t>
              </a:r>
            </a:p>
          </p:txBody>
        </p:sp>
        <p:sp>
          <p:nvSpPr>
            <p:cNvPr id="26" name="Text8">
              <a:extLst>
                <a:ext uri="{FF2B5EF4-FFF2-40B4-BE49-F238E27FC236}">
                  <a16:creationId xmlns:a16="http://schemas.microsoft.com/office/drawing/2014/main" id="{5E9C3DBE-765B-F183-AF78-9171D64EC6F0}"/>
                </a:ext>
              </a:extLst>
            </p:cNvPr>
            <p:cNvSpPr txBox="1"/>
            <p:nvPr/>
          </p:nvSpPr>
          <p:spPr>
            <a:xfrm>
              <a:off x="2468" y="3241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275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  <p:extLst>
    <p:ext uri="{E180D4A7-C9FB-4DFB-919C-405C955672EB}">
      <p14:showEvtLst xmlns:p14="http://schemas.microsoft.com/office/powerpoint/2010/main">
        <p14:playEvt time="25" objId="7"/>
        <p14:stopEvt time="3224" objId="7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F02945-E159-53A9-5105-AA4C021109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r>
              <a:rPr lang="en-US" altLang="zh-CN"/>
              <a:t>-</a:t>
            </a:r>
            <a:r>
              <a:rPr lang="zh-CN" altLang="en-US"/>
              <a:t>基础部分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D59B9A3-04EF-4409-7C92-6DA5D12612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4A52D1-2E94-EB0B-877E-2DF8F193587B}"/>
              </a:ext>
            </a:extLst>
          </p:cNvPr>
          <p:cNvSpPr txBox="1"/>
          <p:nvPr/>
        </p:nvSpPr>
        <p:spPr>
          <a:xfrm>
            <a:off x="1022707" y="1246297"/>
            <a:ext cx="10037554" cy="5003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52000">
              <a:spcBef>
                <a:spcPts val="3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+mj-lt"/>
              <a:buAutoNum type="arabicPeriod"/>
            </a:pP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OpenCv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深入处理图像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OpenCV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加载图像，显示原始图像，并等待用户按下某个键继续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对原始图像进行尺寸调整，将其缩小到原始尺寸的一半，显示调整后的图像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将调整后的图像转换为灰度图像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将灰度图像进行二值化处理，可以自定义二值化阈值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显示二值化后的图像，并等待用户按下某个键继续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8000" indent="-252000">
              <a:spcBef>
                <a:spcPts val="3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ROI(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感兴趣区域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OpenCV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加载一张自己感兴趣的图片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创建一个无限循环，以便用户可以多次执行操作。</a:t>
            </a: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在循环中，用户需要输入以下内容：</a:t>
            </a:r>
          </a:p>
          <a:p>
            <a:pPr marL="1008000" lvl="2" indent="-288000">
              <a:spcBef>
                <a:spcPts val="100"/>
              </a:spcBef>
              <a:spcAft>
                <a:spcPts val="100"/>
              </a:spcAft>
              <a:buClr>
                <a:srgbClr val="00B0F0"/>
              </a:buClr>
              <a:buSzPct val="85000"/>
              <a:buFont typeface="+mj-ea"/>
              <a:buAutoNum type="circleNumDbPlain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：左上角横坐标</a:t>
            </a:r>
          </a:p>
          <a:p>
            <a:pPr marL="1008000" lvl="2" indent="-288000">
              <a:spcBef>
                <a:spcPts val="100"/>
              </a:spcBef>
              <a:spcAft>
                <a:spcPts val="100"/>
              </a:spcAft>
              <a:buClr>
                <a:srgbClr val="00B0F0"/>
              </a:buClr>
              <a:buSzPct val="85000"/>
              <a:buFont typeface="+mj-ea"/>
              <a:buAutoNum type="circleNumDbPlain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：左上角纵坐标</a:t>
            </a:r>
          </a:p>
          <a:p>
            <a:pPr marL="1008000" lvl="2" indent="-288000">
              <a:spcBef>
                <a:spcPts val="100"/>
              </a:spcBef>
              <a:spcAft>
                <a:spcPts val="100"/>
              </a:spcAft>
              <a:buClr>
                <a:srgbClr val="00B0F0"/>
              </a:buClr>
              <a:buSzPct val="85000"/>
              <a:buFont typeface="+mj-ea"/>
              <a:buAutoNum type="circleNumDbPlain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：矩形框宽度</a:t>
            </a:r>
          </a:p>
          <a:p>
            <a:pPr marL="1008000" lvl="2" indent="-288000">
              <a:spcBef>
                <a:spcPts val="100"/>
              </a:spcBef>
              <a:spcAft>
                <a:spcPts val="100"/>
              </a:spcAft>
              <a:buClr>
                <a:srgbClr val="00B0F0"/>
              </a:buClr>
              <a:buSzPct val="85000"/>
              <a:buFont typeface="+mj-ea"/>
              <a:buAutoNum type="circleNumDbPlain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：矩形框高度</a:t>
            </a: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使用用户提供的坐标和尺寸（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），从原始图像中提取一个矩形区域，显示提取的图像</a:t>
            </a: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然后用户需要输入文件名字，然后将提取的图像</a:t>
            </a:r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保存为以改名字命名的</a:t>
            </a:r>
            <a:r>
              <a:rPr lang="en-US" altLang="zh-CN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en-US" altLang="zh-CN" sz="14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png</a:t>
            </a:r>
            <a:r>
              <a:rPr lang="zh-CN" altLang="en-US" sz="1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如果用户输入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"back"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，则进行下一个循环迭代，否则继续执行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48000" lvl="1" indent="-285750">
              <a:spcBef>
                <a:spcPts val="100"/>
              </a:spcBef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如果用户输入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quit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，则退出程序</a:t>
            </a:r>
          </a:p>
          <a:p>
            <a:pPr algn="r">
              <a:spcBef>
                <a:spcPts val="3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</a:t>
            </a:r>
            <a:r>
              <a:rPr lang="zh-CN" altLang="en-US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可以查</a:t>
            </a:r>
            <a:r>
              <a:rPr lang="en-US" altLang="zh-CN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C++</a:t>
            </a:r>
            <a:r>
              <a:rPr lang="zh-CN" altLang="en-US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语法使用</a:t>
            </a:r>
            <a:r>
              <a:rPr lang="en-US" altLang="zh-CN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不要全抄别人代码！</a:t>
            </a:r>
            <a:endParaRPr lang="en-US" altLang="zh-CN" sz="19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9A82BC-2CD8-2F61-726F-99024A367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081914"/>
            <a:ext cx="4265196" cy="27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2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  <p:extLst>
    <p:ext uri="{E180D4A7-C9FB-4DFB-919C-405C955672EB}">
      <p14:showEvtLst xmlns:p14="http://schemas.microsoft.com/office/powerpoint/2010/main">
        <p14:playEvt time="1" objId="7"/>
        <p14:stopEvt time="4097" objId="7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F02945-E159-53A9-5105-AA4C021109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r>
              <a:rPr lang="en-US" altLang="zh-CN"/>
              <a:t>-</a:t>
            </a:r>
            <a:r>
              <a:rPr lang="zh-CN" altLang="en-US"/>
              <a:t>提高部分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D59B9A3-04EF-4409-7C92-6DA5D12612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4A52D1-2E94-EB0B-877E-2DF8F193587B}"/>
              </a:ext>
            </a:extLst>
          </p:cNvPr>
          <p:cNvSpPr txBox="1"/>
          <p:nvPr/>
        </p:nvSpPr>
        <p:spPr>
          <a:xfrm>
            <a:off x="900469" y="1378612"/>
            <a:ext cx="7206519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52000">
              <a:spcBef>
                <a:spcPts val="6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+mj-lt"/>
              <a:buAutoNum type="arabicPeriod"/>
            </a:pPr>
            <a:r>
              <a:rPr lang="zh-CN" alt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优化无信号</a:t>
            </a:r>
            <a:r>
              <a:rPr lang="en-US" altLang="zh-CN" sz="15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TV</a:t>
            </a:r>
          </a:p>
          <a:p>
            <a:pPr marL="540000" lvl="1" indent="-288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 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OpenCv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读取图片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"TV.png"</a:t>
            </a:r>
          </a:p>
          <a:p>
            <a:pPr marL="540000" lvl="1" indent="-288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在屏幕上绘制多个不同颜色的矩形块，以模拟电视机无信号彩色屏幕</a:t>
            </a:r>
            <a:endParaRPr lang="en-US" altLang="zh-CN" sz="15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40000" lvl="1" indent="-288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 spc="-3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让不同颜色的矩形块比例更加符合真实电视机无信号彩色屏幕</a:t>
            </a:r>
            <a:r>
              <a:rPr lang="en-US" altLang="zh-CN" sz="1500" spc="-3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500" spc="-3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更符合审美</a:t>
            </a:r>
            <a:r>
              <a:rPr lang="en-US" altLang="zh-CN" sz="1500" spc="-3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540000" lvl="1" indent="-288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添加文本，显示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"NO SIGNAL" </a:t>
            </a: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和当前时间</a:t>
            </a:r>
            <a:endParaRPr lang="en-US" altLang="zh-CN" sz="15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40000" lvl="1" indent="-288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实时更新屏幕上的时间信息</a:t>
            </a:r>
            <a:endParaRPr lang="en-US" altLang="zh-CN" sz="15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78900" indent="-342900">
              <a:spcBef>
                <a:spcPts val="18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+mj-lt"/>
              <a:buAutoNum type="arabicPeriod"/>
            </a:pPr>
            <a:r>
              <a:rPr lang="zh-CN" altLang="en-US" sz="15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提取二维码</a:t>
            </a:r>
            <a:endParaRPr lang="en-US" altLang="zh-CN" sz="15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40000" lvl="1" indent="-288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 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OpenCv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读取图片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"QR code.png"</a:t>
            </a:r>
            <a:endParaRPr lang="zh-CN" altLang="en-US" sz="15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40000" lvl="1" indent="-288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从看似纯黑的图片中提取二维码</a:t>
            </a:r>
            <a:endParaRPr lang="en-US" altLang="zh-CN" sz="15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40000" lvl="1" indent="-288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使提取出来的二维码能够识别</a:t>
            </a:r>
            <a:endParaRPr lang="en-US" altLang="zh-CN" sz="15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40000" lvl="1" indent="-288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更加逼近真实微信二维码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让二维码像素块呈圆角</a:t>
            </a:r>
            <a:r>
              <a:rPr lang="en-US" altLang="zh-CN" sz="15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B7F93C-F376-8EDA-EE54-732BD565B14D}"/>
              </a:ext>
            </a:extLst>
          </p:cNvPr>
          <p:cNvSpPr txBox="1"/>
          <p:nvPr/>
        </p:nvSpPr>
        <p:spPr>
          <a:xfrm>
            <a:off x="4120738" y="5767367"/>
            <a:ext cx="705394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3200" lvl="1" algn="r">
              <a:spcBef>
                <a:spcPts val="1000"/>
              </a:spcBef>
              <a:buClr>
                <a:srgbClr val="FF0000"/>
              </a:buClr>
              <a:buSzPct val="100000"/>
            </a:pP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注意：提高部分的题会难度较高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做不完的同学也不要气馁喔</a:t>
            </a:r>
            <a:r>
              <a:rPr lang="en-US" altLang="zh-CN" sz="19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~</a:t>
            </a: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073DB209-B788-6E0E-9763-CBD96D44507F}"/>
              </a:ext>
            </a:extLst>
          </p:cNvPr>
          <p:cNvSpPr/>
          <p:nvPr/>
        </p:nvSpPr>
        <p:spPr>
          <a:xfrm>
            <a:off x="8157411" y="4715047"/>
            <a:ext cx="561457" cy="384721"/>
          </a:xfrm>
          <a:prstGeom prst="rightArrow">
            <a:avLst/>
          </a:prstGeom>
          <a:noFill/>
          <a:ln>
            <a:solidFill>
              <a:schemeClr val="bg1"/>
            </a:solidFill>
          </a:ln>
          <a:effectLst>
            <a:glow rad="88900">
              <a:schemeClr val="accent1">
                <a:satMod val="175000"/>
                <a:alpha val="3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176DFF-49CB-F1C9-F995-8EAA8238F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413" y="4018946"/>
            <a:ext cx="1793572" cy="17935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002856" lon="1000312" rev="21005577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3D733D-9F2E-C99E-202B-B83DD2BA6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6065115" y="4001125"/>
            <a:ext cx="1767301" cy="17970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224234" lon="21003868" rev="563295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1698533406000">
            <a:hlinkClick r:id="" action="ppaction://media"/>
            <a:extLst>
              <a:ext uri="{FF2B5EF4-FFF2-40B4-BE49-F238E27FC236}">
                <a16:creationId xmlns:a16="http://schemas.microsoft.com/office/drawing/2014/main" id="{8509EA21-7D90-B755-4074-5F2EB04CCF6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t="727"/>
          <a:stretch/>
        </p:blipFill>
        <p:spPr>
          <a:xfrm>
            <a:off x="7832416" y="1592076"/>
            <a:ext cx="3069569" cy="24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0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97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7" grpId="0" animBg="1"/>
    </p:bldLst>
  </p:timing>
  <p:extLst>
    <p:ext uri="{E180D4A7-C9FB-4DFB-919C-405C955672EB}">
      <p14:showEvtLst xmlns:p14="http://schemas.microsoft.com/office/powerpoint/2010/main">
        <p14:playEvt time="1" objId="7"/>
        <p14:stopEvt time="4256" objId="7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EF8C7CD-9261-EA68-211B-24D628E038BC}"/>
              </a:ext>
            </a:extLst>
          </p:cNvPr>
          <p:cNvSpPr txBox="1"/>
          <p:nvPr/>
        </p:nvSpPr>
        <p:spPr>
          <a:xfrm>
            <a:off x="1742645" y="2421032"/>
            <a:ext cx="8706711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500" b="1" spc="-500">
                <a:ln w="571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2500" b="1" spc="-500">
              <a:ln w="5715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52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1" objId="7"/>
        <p14:stopEvt time="3084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>
            <a:extLst>
              <a:ext uri="{FF2B5EF4-FFF2-40B4-BE49-F238E27FC236}">
                <a16:creationId xmlns:a16="http://schemas.microsoft.com/office/drawing/2014/main" id="{908FA82A-EF21-0B9B-0E41-C47BA2E15D9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134686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" name="Text2">
            <a:extLst>
              <a:ext uri="{FF2B5EF4-FFF2-40B4-BE49-F238E27FC236}">
                <a16:creationId xmlns:a16="http://schemas.microsoft.com/office/drawing/2014/main" id="{1607A0EE-BF00-0FCF-BA77-59B6BD59A5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51966" y="2496820"/>
            <a:ext cx="5865812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安装和导入</a:t>
            </a:r>
            <a:r>
              <a:rPr lang="en-US" altLang="zh-CN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OpenCV</a:t>
            </a:r>
          </a:p>
        </p:txBody>
      </p:sp>
      <p:sp>
        <p:nvSpPr>
          <p:cNvPr id="4" name="Text3">
            <a:extLst>
              <a:ext uri="{FF2B5EF4-FFF2-40B4-BE49-F238E27FC236}">
                <a16:creationId xmlns:a16="http://schemas.microsoft.com/office/drawing/2014/main" id="{D7E8363C-3B2B-6845-B9BB-FBA197E85B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195261" y="3372485"/>
            <a:ext cx="7280813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6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first section Install and import OpenCV</a:t>
            </a:r>
            <a:endParaRPr lang="zh-CN" altLang="en-US" sz="16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18025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  <p:extLst>
    <p:ext uri="{E180D4A7-C9FB-4DFB-919C-405C955672EB}">
      <p14:showEvtLst xmlns:p14="http://schemas.microsoft.com/office/powerpoint/2010/main">
        <p14:playEvt time="21" objId="7"/>
        <p14:stopEvt time="3756" objId="7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70659-D542-D298-DDB4-6A43E2A36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C12F825-344D-E84C-2E7D-B143B315C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>
                <a:sym typeface="思源黑体 CN" panose="020B0500000000000000" pitchFamily="34" charset="-122"/>
              </a:rPr>
              <a:t>安装和导入</a:t>
            </a:r>
            <a:r>
              <a:rPr lang="en-US" altLang="zh-CN">
                <a:sym typeface="思源黑体 CN" panose="020B0500000000000000" pitchFamily="34" charset="-122"/>
              </a:rPr>
              <a:t>OpenCV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5B8D927-FB66-6937-7F85-EF96E18BEE2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61A741-3D30-4259-05DC-AF1D44114039}"/>
              </a:ext>
            </a:extLst>
          </p:cNvPr>
          <p:cNvSpPr txBox="1"/>
          <p:nvPr/>
        </p:nvSpPr>
        <p:spPr>
          <a:xfrm>
            <a:off x="1100239" y="1316872"/>
            <a:ext cx="9991522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安装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OpenCV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：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输入网址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https://opencv.org/releases/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选择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4.9.0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版本的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windows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系统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点击下载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spcAft>
                <a:spcPts val="300"/>
              </a:spcAft>
              <a:buClr>
                <a:srgbClr val="00B0F0"/>
              </a:buClr>
              <a:buSzPct val="80000"/>
            </a:pP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285750" indent="-285750"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配置环境：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点“开始”搜索“编辑环境变量”并打开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点击“环境变量”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打开编辑“用户变量”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path”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选择新建添加“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D:\Program Files\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opencv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\build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D:\Program Files\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opencv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\build\x64\vc16\bin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spcAft>
                <a:spcPts val="300"/>
              </a:spcAft>
              <a:buClr>
                <a:srgbClr val="00B0F0"/>
              </a:buClr>
              <a:buSzPct val="80000"/>
            </a:pPr>
            <a:endParaRPr lang="zh-CN" altLang="en-US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EF7B1E5-6663-328E-5207-7C2B11997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1" y="2135914"/>
            <a:ext cx="3291455" cy="30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2" objId="7"/>
        <p14:stopEvt time="3050" objId="7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782F0-F482-5FBD-CD63-158EE097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67B4B1F-612D-2BB9-A967-A1D5BF408F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>
                <a:sym typeface="思源黑体 CN" panose="020B0500000000000000" pitchFamily="34" charset="-122"/>
              </a:rPr>
              <a:t>安装和导入</a:t>
            </a:r>
            <a:r>
              <a:rPr lang="en-US" altLang="zh-CN">
                <a:sym typeface="思源黑体 CN" panose="020B0500000000000000" pitchFamily="34" charset="-122"/>
              </a:rPr>
              <a:t>OpenCV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3CADF9C-820F-76E4-4E87-AF2D6255D27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A75441-FAE3-9146-8964-6C9C619DEB3D}"/>
              </a:ext>
            </a:extLst>
          </p:cNvPr>
          <p:cNvSpPr txBox="1"/>
          <p:nvPr/>
        </p:nvSpPr>
        <p:spPr>
          <a:xfrm>
            <a:off x="915043" y="1770854"/>
            <a:ext cx="10252882" cy="331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配置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VS2022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的环境：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打开“调试”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点击“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VCC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目录”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“包含目录”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“编辑”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导入“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D:\Program Files\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opencv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\build\include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3.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点击“库目录”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“编辑”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导入“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D:\Program Files\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opencv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\build\x64\vc16\lib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4.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点“链接器”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“输入”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导入“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D:\Program Files\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opencv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\build\x64\vc16\lib\opencv_world490d.lib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80000">
              <a:spcBef>
                <a:spcPts val="30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5.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点击“应用”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“确认”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spcAft>
                <a:spcPts val="300"/>
              </a:spcAft>
              <a:buClr>
                <a:srgbClr val="00B0F0"/>
              </a:buClr>
              <a:buSzPct val="80000"/>
            </a:pPr>
            <a:endParaRPr lang="zh-CN" altLang="en-US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68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2" objId="7"/>
        <p14:stopEvt time="3050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A0F31D-8D19-DEE3-1D6C-22BCE76765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>
                <a:sym typeface="思源黑体 CN" panose="020B0500000000000000" pitchFamily="34" charset="-122"/>
              </a:rPr>
              <a:t>安装和导入</a:t>
            </a:r>
            <a:r>
              <a:rPr lang="en-US" altLang="zh-CN">
                <a:sym typeface="思源黑体 CN" panose="020B0500000000000000" pitchFamily="34" charset="-122"/>
              </a:rPr>
              <a:t>OpenCV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5F65650-30AE-119F-997D-1F2EB112FEE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25E857-02B9-8875-6E4E-0FC9EF742CD3}"/>
              </a:ext>
            </a:extLst>
          </p:cNvPr>
          <p:cNvSpPr txBox="1"/>
          <p:nvPr/>
        </p:nvSpPr>
        <p:spPr>
          <a:xfrm>
            <a:off x="900469" y="1499624"/>
            <a:ext cx="7391631" cy="428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52000"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测试</a:t>
            </a:r>
          </a:p>
          <a:p>
            <a:r>
              <a:rPr lang="en-US" altLang="zh-CN" dirty="0"/>
              <a:t>#include &lt;opencv2/core/core.hpp&gt;</a:t>
            </a:r>
          </a:p>
          <a:p>
            <a:r>
              <a:rPr lang="en-US" altLang="zh-CN" dirty="0"/>
              <a:t>#include&lt;opencv2/highgui/highgui.hpp&gt;</a:t>
            </a:r>
          </a:p>
          <a:p>
            <a:r>
              <a:rPr lang="en-US" altLang="zh-CN" dirty="0"/>
              <a:t>#include&lt;opencv2/imgproc.hpp&gt;</a:t>
            </a:r>
          </a:p>
          <a:p>
            <a:r>
              <a:rPr lang="en-US" altLang="zh-CN" dirty="0"/>
              <a:t>#include&lt;iostream&gt;</a:t>
            </a:r>
          </a:p>
          <a:p>
            <a:r>
              <a:rPr lang="en-US" altLang="zh-CN" dirty="0"/>
              <a:t>using namespace cv;</a:t>
            </a:r>
          </a:p>
          <a:p>
            <a:r>
              <a:rPr lang="en-US" altLang="zh-CN" dirty="0"/>
              <a:t>using namespace std;</a:t>
            </a:r>
          </a:p>
          <a:p>
            <a:r>
              <a:rPr lang="en-US" altLang="zh-CN" dirty="0"/>
              <a:t>int main() {</a:t>
            </a:r>
          </a:p>
          <a:p>
            <a:r>
              <a:rPr lang="en-US" altLang="zh-CN" dirty="0"/>
              <a:t>	Mat image = Mat::zeros(400, 800, CV_8UC3);</a:t>
            </a:r>
          </a:p>
          <a:p>
            <a:r>
              <a:rPr lang="en-US" altLang="zh-CN" dirty="0"/>
              <a:t>	circle(image, Point(500, 200), 100, Scalar(0, 255, 120), -100);</a:t>
            </a:r>
          </a:p>
          <a:p>
            <a:r>
              <a:rPr lang="en-US" altLang="zh-CN" dirty="0"/>
              <a:t>	circle(image, Point(400, 200), 100, Scalar(255, 255, 255), -100);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imshow</a:t>
            </a:r>
            <a:r>
              <a:rPr lang="en-US" altLang="zh-CN" dirty="0"/>
              <a:t>("show window", image);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waitKey</a:t>
            </a:r>
            <a:r>
              <a:rPr lang="en-US" altLang="zh-CN" dirty="0"/>
              <a:t>(0);</a:t>
            </a:r>
          </a:p>
          <a:p>
            <a:r>
              <a:rPr lang="en-US" altLang="zh-CN" dirty="0"/>
              <a:t>	return 0;</a:t>
            </a:r>
          </a:p>
          <a:p>
            <a:r>
              <a:rPr lang="en-US" altLang="zh-CN" dirty="0"/>
              <a:t>}</a:t>
            </a:r>
            <a:endParaRPr lang="zh-CN" altLang="en-US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049104-3841-EC5E-C576-F3DA634D3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764" y="1611275"/>
            <a:ext cx="4030694" cy="21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8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2" objId="7"/>
        <p14:stopEvt time="3050" objId="7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>
            <a:extLst>
              <a:ext uri="{FF2B5EF4-FFF2-40B4-BE49-F238E27FC236}">
                <a16:creationId xmlns:a16="http://schemas.microsoft.com/office/drawing/2014/main" id="{908FA82A-EF21-0B9B-0E41-C47BA2E15D9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81795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" name="Text2">
            <a:extLst>
              <a:ext uri="{FF2B5EF4-FFF2-40B4-BE49-F238E27FC236}">
                <a16:creationId xmlns:a16="http://schemas.microsoft.com/office/drawing/2014/main" id="{1607A0EE-BF00-0FCF-BA77-59B6BD59A5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698506" y="2496820"/>
            <a:ext cx="7078351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使用</a:t>
            </a:r>
            <a:r>
              <a:rPr lang="en-US" altLang="zh-CN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OpenCV</a:t>
            </a:r>
            <a:r>
              <a:rPr lang="zh-CN" altLang="en-US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加载图像文件</a:t>
            </a:r>
          </a:p>
        </p:txBody>
      </p:sp>
      <p:sp>
        <p:nvSpPr>
          <p:cNvPr id="4" name="Text3">
            <a:extLst>
              <a:ext uri="{FF2B5EF4-FFF2-40B4-BE49-F238E27FC236}">
                <a16:creationId xmlns:a16="http://schemas.microsoft.com/office/drawing/2014/main" id="{D7E8363C-3B2B-6845-B9BB-FBA197E85B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2370" y="3372485"/>
            <a:ext cx="7502933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6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second section Load image files using OpenCV</a:t>
            </a:r>
            <a:endParaRPr lang="zh-CN" altLang="en-US" sz="16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11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  <p:extLst>
    <p:ext uri="{E180D4A7-C9FB-4DFB-919C-405C955672EB}">
      <p14:showEvtLst xmlns:p14="http://schemas.microsoft.com/office/powerpoint/2010/main">
        <p14:playEvt time="13" objId="7"/>
        <p14:stopEvt time="3652" objId="7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08ABC4-EB6D-960F-D241-36117AD726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使用</a:t>
            </a:r>
            <a:r>
              <a:rPr lang="en-US" altLang="zh-CN" sz="3600">
                <a:sym typeface="思源黑体 CN" panose="020B0500000000000000" pitchFamily="34" charset="-122"/>
              </a:rPr>
              <a:t>OpenCV</a:t>
            </a:r>
            <a:r>
              <a:rPr lang="zh-CN" altLang="en-US" sz="3600">
                <a:sym typeface="思源黑体 CN" panose="020B0500000000000000" pitchFamily="34" charset="-122"/>
              </a:rPr>
              <a:t>加载图像文件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EE72FB-533E-C1E6-11F0-A87344066CF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37CC92-FF9E-FD62-D13B-E9E064CA1565}"/>
              </a:ext>
            </a:extLst>
          </p:cNvPr>
          <p:cNvSpPr txBox="1"/>
          <p:nvPr/>
        </p:nvSpPr>
        <p:spPr>
          <a:xfrm>
            <a:off x="1199317" y="1649317"/>
            <a:ext cx="6985437" cy="4270400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80000" lvl="0" indent="-252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使用</a:t>
            </a:r>
            <a:r>
              <a:rPr lang="en-US" altLang="zh-CN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OpenCV</a:t>
            </a:r>
            <a:r>
              <a:rPr lang="zh-CN" altLang="en-US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加载图像文件</a:t>
            </a:r>
            <a:endParaRPr lang="en-US" altLang="zh-CN" sz="14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180000" lvl="0" indent="-252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图片文件路径：</a:t>
            </a:r>
            <a:r>
              <a:rPr lang="en-US" altLang="zh-CN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String </a:t>
            </a:r>
            <a:r>
              <a:rPr lang="en-US" altLang="zh-CN" sz="1400" b="1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imagePath</a:t>
            </a:r>
            <a:r>
              <a:rPr lang="en-US" altLang="zh-CN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= “Path”;</a:t>
            </a:r>
          </a:p>
          <a:p>
            <a:pPr marL="180000" lvl="0" indent="-252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读取图片文件：</a:t>
            </a:r>
            <a:r>
              <a:rPr lang="en-US" altLang="zh-CN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Mat image = </a:t>
            </a:r>
            <a:r>
              <a:rPr lang="en-US" altLang="zh-CN" sz="1400" b="1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imread</a:t>
            </a:r>
            <a:r>
              <a:rPr lang="en-US" altLang="zh-CN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</a:t>
            </a:r>
            <a:r>
              <a:rPr lang="en-US" altLang="zh-CN" sz="1400" b="1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imagePath</a:t>
            </a:r>
            <a:r>
              <a:rPr lang="en-US" altLang="zh-CN" sz="14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</a:t>
            </a:r>
            <a:endParaRPr lang="zh-CN" altLang="en-US" sz="14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#include &lt;opencv2/opencv.hpp&gt;  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#include &lt;iostream&gt;  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using namespace cv;   //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命令空间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using namespace std;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int main() {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string path = "C:\\Users\\shdja\\Desktop\\147.jpg";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Mat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=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imread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(path);  //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创建一个图像矩阵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imshow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("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",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img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);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waitKey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(0);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   return 0;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}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AE55AF-0D87-EA9A-92A6-E5C9DB663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274" y="2154326"/>
            <a:ext cx="2928633" cy="30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1" objId="7"/>
        <p14:stopEvt time="4307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408ABC4-EB6D-960F-D241-36117AD726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使用</a:t>
            </a:r>
            <a:r>
              <a:rPr lang="en-US" altLang="zh-CN" sz="3600">
                <a:sym typeface="思源黑体 CN" panose="020B0500000000000000" pitchFamily="34" charset="-122"/>
              </a:rPr>
              <a:t>OpenCV</a:t>
            </a:r>
            <a:r>
              <a:rPr lang="zh-CN" altLang="en-US" sz="3600">
                <a:sym typeface="思源黑体 CN" panose="020B0500000000000000" pitchFamily="34" charset="-122"/>
              </a:rPr>
              <a:t>修改图像尺寸</a:t>
            </a:r>
          </a:p>
          <a:p>
            <a:endParaRPr lang="zh-CN" altLang="en-US" sz="3600">
              <a:sym typeface="思源黑体 CN" panose="020B05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EE72FB-533E-C1E6-11F0-A87344066CF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37CC92-FF9E-FD62-D13B-E9E064CA1565}"/>
              </a:ext>
            </a:extLst>
          </p:cNvPr>
          <p:cNvSpPr txBox="1"/>
          <p:nvPr/>
        </p:nvSpPr>
        <p:spPr>
          <a:xfrm>
            <a:off x="1001334" y="1578100"/>
            <a:ext cx="5916805" cy="3801041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80000" lvl="0" indent="-25200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修改图像尺寸</a:t>
            </a:r>
          </a:p>
          <a:p>
            <a:pPr>
              <a:spcAft>
                <a:spcPts val="600"/>
              </a:spcAft>
            </a:pPr>
            <a:r>
              <a:rPr lang="en-US" altLang="zh-CN" sz="1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resize(</a:t>
            </a:r>
            <a:r>
              <a:rPr lang="en-US" altLang="zh-CN" sz="1400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InputArray</a:t>
            </a:r>
            <a:r>
              <a:rPr lang="en-US" altLang="zh-CN" sz="1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</a:t>
            </a:r>
            <a:r>
              <a:rPr lang="en-US" altLang="zh-CN" sz="1400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src</a:t>
            </a:r>
            <a:r>
              <a:rPr lang="en-US" altLang="zh-CN" sz="1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</a:t>
            </a:r>
            <a:r>
              <a:rPr lang="en-US" altLang="zh-CN" sz="1400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OutputArray</a:t>
            </a:r>
            <a:r>
              <a:rPr lang="en-US" altLang="zh-CN" sz="1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</a:t>
            </a:r>
            <a:r>
              <a:rPr lang="en-US" altLang="zh-CN" sz="1400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dst</a:t>
            </a:r>
            <a:r>
              <a:rPr lang="en-US" altLang="zh-CN" sz="1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Size </a:t>
            </a:r>
            <a:r>
              <a:rPr lang="en-US" altLang="zh-CN" sz="1400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dsize</a:t>
            </a:r>
            <a:r>
              <a:rPr lang="en-US" altLang="zh-CN" sz="1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 double </a:t>
            </a:r>
            <a:r>
              <a:rPr lang="en-US" altLang="zh-CN" sz="1400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fx</a:t>
            </a:r>
            <a:r>
              <a:rPr lang="en-US" altLang="zh-CN" sz="1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=0, double </a:t>
            </a:r>
            <a:r>
              <a:rPr lang="en-US" altLang="zh-CN" sz="1400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fy</a:t>
            </a:r>
            <a:r>
              <a:rPr lang="en-US" altLang="zh-CN" sz="1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=0, int interpolation=INTER_LINEAR);</a:t>
            </a:r>
          </a:p>
          <a:p>
            <a:pPr>
              <a:spcAft>
                <a:spcPts val="600"/>
              </a:spcAft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src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: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输入图像（原始图像）。</a:t>
            </a:r>
          </a:p>
          <a:p>
            <a:pPr>
              <a:spcAft>
                <a:spcPts val="600"/>
              </a:spcAft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dst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: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输出图像（调整大小后的图像）。</a:t>
            </a:r>
          </a:p>
          <a:p>
            <a:pPr>
              <a:spcAft>
                <a:spcPts val="600"/>
              </a:spcAft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dsize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: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输出图像的大小。如果它是一个零值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Size()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，那么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fx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和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fy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（缩放因子）将被使用来计算输出图像的大小。</a:t>
            </a:r>
          </a:p>
          <a:p>
            <a:pPr>
              <a:spcAft>
                <a:spcPts val="600"/>
              </a:spcAft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fx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: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水平轴（宽度）上的缩放因子。如果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dsize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是零值，则根据这个因子来计算输出图像的宽度。</a:t>
            </a:r>
          </a:p>
          <a:p>
            <a:pPr>
              <a:spcAft>
                <a:spcPts val="600"/>
              </a:spcAft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fy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: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垂直轴（高度）上的缩放因子。如果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dsize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是零值，则根据这个因子来计算输出图像的高度。如果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fy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，那么它会等于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fx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（即图像会保持其原始宽高比进行缩放）。</a:t>
            </a:r>
          </a:p>
          <a:p>
            <a:pPr>
              <a:spcAft>
                <a:spcPts val="600"/>
              </a:spcAft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interpolation: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插值方法，用于计算输出图像中像素的值。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C3D279-812C-D360-720D-B701A457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221" y="1808268"/>
            <a:ext cx="4103867" cy="37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2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  <p:extLst>
    <p:ext uri="{E180D4A7-C9FB-4DFB-919C-405C955672EB}">
      <p14:showEvtLst xmlns:p14="http://schemas.microsoft.com/office/powerpoint/2010/main">
        <p14:playEvt time="1" objId="7"/>
        <p14:stopEvt time="4307" objId="7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RCIA算法组-X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CIA算法组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11035</TotalTime>
  <Words>2690</Words>
  <Application>Microsoft Office PowerPoint</Application>
  <PresentationFormat>宽屏</PresentationFormat>
  <Paragraphs>266</Paragraphs>
  <Slides>22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-apple-system</vt:lpstr>
      <vt:lpstr>Arial Unicode MS</vt:lpstr>
      <vt:lpstr>PingFang-SC-Regular</vt:lpstr>
      <vt:lpstr>等线</vt:lpstr>
      <vt:lpstr>等线 Light</vt:lpstr>
      <vt:lpstr>华文行楷</vt:lpstr>
      <vt:lpstr>楷体</vt:lpstr>
      <vt:lpstr>思源黑体 CN</vt:lpstr>
      <vt:lpstr>微软雅黑</vt:lpstr>
      <vt:lpstr>Arial</vt:lpstr>
      <vt:lpstr>Wingdings</vt:lpstr>
      <vt:lpstr>RCIA算法组-Xin</vt:lpstr>
      <vt:lpstr>RCIA算法组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RCIA-算法组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第三次培训</dc:title>
  <dc:subject>算法组培训</dc:subject>
  <dc:creator>泽欣 陈</dc:creator>
  <cp:lastModifiedBy>y15817250036@outlook.com</cp:lastModifiedBy>
  <cp:revision>836</cp:revision>
  <dcterms:created xsi:type="dcterms:W3CDTF">2023-08-16T00:21:48Z</dcterms:created>
  <dcterms:modified xsi:type="dcterms:W3CDTF">2024-11-04T11:10:25Z</dcterms:modified>
  <cp:contentStatus/>
</cp:coreProperties>
</file>